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8" r:id="rId1"/>
  </p:sldMasterIdLst>
  <p:notesMasterIdLst>
    <p:notesMasterId r:id="rId20"/>
  </p:notesMasterIdLst>
  <p:handoutMasterIdLst>
    <p:handoutMasterId r:id="rId21"/>
  </p:handoutMasterIdLst>
  <p:sldIdLst>
    <p:sldId id="261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78" r:id="rId19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70011" autoAdjust="0"/>
  </p:normalViewPr>
  <p:slideViewPr>
    <p:cSldViewPr snapToGrid="0" snapToObjects="1">
      <p:cViewPr varScale="1">
        <p:scale>
          <a:sx n="132" d="100"/>
          <a:sy n="132" d="100"/>
        </p:scale>
        <p:origin x="-96" y="-4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250A029-8B5C-499F-BD0F-9F5C54BB8E14}" type="datetime1">
              <a:rPr lang="en-US"/>
              <a:pPr>
                <a:defRPr/>
              </a:pPr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BBC611D-69EB-49AC-94D4-DC84D7F29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66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3F255F-D7D9-43F8-919A-45275C231500}" type="datetime1">
              <a:rPr lang="en-US"/>
              <a:pPr>
                <a:defRPr/>
              </a:pPr>
              <a:t>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AC4C899-9D0B-4CD2-9550-B744A632E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160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9pPr>
          </a:lstStyle>
          <a:p>
            <a:fld id="{D94CAAC2-852F-4F2C-8494-ADB717D37CC7}" type="slidenum">
              <a:rPr lang="en-US" smtClean="0">
                <a:latin typeface="Calibri" panose="020F0502020204030204" pitchFamily="34" charset="0"/>
              </a:rPr>
              <a:pPr/>
              <a:t>1</a:t>
            </a:fld>
            <a:endParaRPr 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04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D3ED3D-50FD-8C49-9A48-E2F99415FBB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7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D3ED3D-50FD-8C49-9A48-E2F99415FBB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47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D3ED3D-50FD-8C49-9A48-E2F99415FBB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79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Naïve layered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D3ED3D-50FD-8C49-9A48-E2F99415FBB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58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C4C899-9D0B-4CD2-9550-B744A632E7B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08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C4C899-9D0B-4CD2-9550-B744A632E7B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15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You’ll frequently combine state and behavior tests in your test suites.  Behavior tests</a:t>
            </a:r>
            <a:r>
              <a:rPr lang="en-US" baseline="0" dirty="0" smtClean="0"/>
              <a:t> are especially useful for testing methods that return or void and/or serve to orchestrate between collaborators.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C4C899-9D0B-4CD2-9550-B744A632E7B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8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9pPr>
          </a:lstStyle>
          <a:p>
            <a:fld id="{B6D1B09A-D258-4121-B42E-7374A9EEE292}" type="slidenum">
              <a:rPr 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18</a:t>
            </a:fld>
            <a:endParaRPr 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74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5F0F-6700-4969-BECD-871F0A7650B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FBDB-862C-4897-91F4-35DC76F5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5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5F0F-6700-4969-BECD-871F0A7650B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FBDB-862C-4897-91F4-35DC76F5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5684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5F0F-6700-4969-BECD-871F0A7650B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FBDB-862C-4897-91F4-35DC76F5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6836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9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0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5F0F-6700-4969-BECD-871F0A7650B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FBDB-862C-4897-91F4-35DC76F5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759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5F0F-6700-4969-BECD-871F0A7650B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FBDB-862C-4897-91F4-35DC76F5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8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5F0F-6700-4969-BECD-871F0A7650B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FBDB-862C-4897-91F4-35DC76F5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5F0F-6700-4969-BECD-871F0A7650B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FBDB-862C-4897-91F4-35DC76F5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880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5F0F-6700-4969-BECD-871F0A7650B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FBDB-862C-4897-91F4-35DC76F5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2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5F0F-6700-4969-BECD-871F0A7650B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FBDB-862C-4897-91F4-35DC76F5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2277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5F0F-6700-4969-BECD-871F0A7650B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FBDB-862C-4897-91F4-35DC76F5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6109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5F0F-6700-4969-BECD-871F0A7650B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6FBDB-862C-4897-91F4-35DC76F5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6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65F0F-6700-4969-BECD-871F0A7650B0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6FBDB-862C-4897-91F4-35DC76F53C6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-codemash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" y="0"/>
            <a:ext cx="908548" cy="92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47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0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ctrTitle"/>
          </p:nvPr>
        </p:nvSpPr>
        <p:spPr>
          <a:xfrm>
            <a:off x="971550" y="2227660"/>
            <a:ext cx="7259638" cy="123586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News Gothic Com Thin" pitchFamily="34" charset="0"/>
                <a:cs typeface="News Gothic Com Thin" pitchFamily="34" charset="0"/>
              </a:rPr>
              <a:t>Intermediate </a:t>
            </a:r>
            <a:r>
              <a:rPr lang="en-US" smtClean="0">
                <a:latin typeface="News Gothic Com Thin" pitchFamily="34" charset="0"/>
                <a:cs typeface="News Gothic Com Thin" pitchFamily="34" charset="0"/>
              </a:rPr>
              <a:t>Software Craftsmanship</a:t>
            </a:r>
            <a:endParaRPr lang="en-US" dirty="0" smtClean="0">
              <a:latin typeface="News Gothic Com Thin" pitchFamily="34" charset="0"/>
              <a:cs typeface="News Gothic Com Thin" pitchFamily="34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1371600" y="3563541"/>
            <a:ext cx="6859588" cy="339328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latin typeface="News Gothic Com Thin" charset="0"/>
              </a:rPr>
              <a:t>Steve Smith | @</a:t>
            </a:r>
            <a:r>
              <a:rPr lang="en-US" dirty="0" err="1" smtClean="0">
                <a:latin typeface="News Gothic Com Thin" charset="0"/>
              </a:rPr>
              <a:t>ardalis</a:t>
            </a:r>
            <a:endParaRPr lang="en-US" dirty="0">
              <a:latin typeface="News Gothic Com Thin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6736" y="3863165"/>
            <a:ext cx="6859588" cy="339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News Gothic Com Thin" charset="0"/>
              </a:rPr>
              <a:t>Brendan Enrick | @</a:t>
            </a:r>
            <a:r>
              <a:rPr lang="en-US" dirty="0" err="1" smtClean="0">
                <a:latin typeface="News Gothic Com Thin" charset="0"/>
              </a:rPr>
              <a:t>brendoneus</a:t>
            </a:r>
            <a:endParaRPr lang="en-US" dirty="0">
              <a:latin typeface="News Gothic Com Thin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Injection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Dependencies declared as method parameters</a:t>
            </a:r>
          </a:p>
          <a:p>
            <a:endParaRPr lang="en-US" dirty="0" smtClean="0"/>
          </a:p>
          <a:p>
            <a:r>
              <a:rPr lang="en-US" dirty="0" smtClean="0"/>
              <a:t>Useful for dependencies used by only one method</a:t>
            </a:r>
          </a:p>
          <a:p>
            <a:endParaRPr lang="en-US" dirty="0" smtClean="0"/>
          </a:p>
          <a:p>
            <a:r>
              <a:rPr lang="en-US" dirty="0" smtClean="0"/>
              <a:t>May result in long parameter lists</a:t>
            </a:r>
          </a:p>
        </p:txBody>
      </p:sp>
    </p:spTree>
    <p:extLst>
      <p:ext uri="{BB962C8B-B14F-4D97-AF65-F5344CB8AC3E}">
        <p14:creationId xmlns:p14="http://schemas.microsoft.com/office/powerpoint/2010/main" val="210656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Injection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Expose dependencies as properties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Class may be in an invalid state between construction and setting of dependency properties</a:t>
            </a:r>
          </a:p>
          <a:p>
            <a:endParaRPr lang="en-US" dirty="0"/>
          </a:p>
          <a:p>
            <a:r>
              <a:rPr lang="en-US" dirty="0" smtClean="0"/>
              <a:t>Use only when other forms of injection are not available (e.g. ASP.NET Web Forms)</a:t>
            </a:r>
          </a:p>
        </p:txBody>
      </p:sp>
    </p:spTree>
    <p:extLst>
      <p:ext uri="{BB962C8B-B14F-4D97-AF65-F5344CB8AC3E}">
        <p14:creationId xmlns:p14="http://schemas.microsoft.com/office/powerpoint/2010/main" val="3439695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Onion Architecture</a:t>
            </a:r>
            <a:br>
              <a:rPr lang="en-US" sz="4000" dirty="0" smtClean="0"/>
            </a:br>
            <a:r>
              <a:rPr lang="en-US" sz="4000" dirty="0" smtClean="0"/>
              <a:t>aka Ports and Adapters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1657351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dependencies point inward toward the core.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305" y="1269773"/>
            <a:ext cx="4612895" cy="345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74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Depends on Core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does not depend on infrastructure</a:t>
            </a:r>
          </a:p>
          <a:p>
            <a:r>
              <a:rPr lang="en-US" dirty="0" smtClean="0"/>
              <a:t>Core is very easy to test</a:t>
            </a:r>
          </a:p>
          <a:p>
            <a:r>
              <a:rPr lang="en-US" dirty="0" smtClean="0"/>
              <a:t>Services and UI can limit dependencies on infrastructure</a:t>
            </a:r>
          </a:p>
          <a:p>
            <a:pPr lvl="1"/>
            <a:r>
              <a:rPr lang="en-US" dirty="0" smtClean="0"/>
              <a:t>Can test with (integration tests) or without (unit tests)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2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Fake Objects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the real object is difficult to verify under test, create a fake object</a:t>
            </a:r>
          </a:p>
          <a:p>
            <a:r>
              <a:rPr lang="en-US" dirty="0" smtClean="0"/>
              <a:t>Inherit from the real class</a:t>
            </a:r>
          </a:p>
          <a:p>
            <a:r>
              <a:rPr lang="en-US" dirty="0" smtClean="0"/>
              <a:t>(better) Implement the necessary interface</a:t>
            </a:r>
          </a:p>
          <a:p>
            <a:r>
              <a:rPr lang="en-US" dirty="0" smtClean="0"/>
              <a:t>Provide methods for verifying the fake object’s behavior under test</a:t>
            </a:r>
          </a:p>
          <a:p>
            <a:pPr lvl="1"/>
            <a:r>
              <a:rPr lang="en-US" dirty="0" smtClean="0"/>
              <a:t>i.e. “</a:t>
            </a:r>
            <a:r>
              <a:rPr lang="en-US" dirty="0" err="1" smtClean="0"/>
              <a:t>WasThisMethodCalled</a:t>
            </a:r>
            <a:r>
              <a:rPr lang="en-US" dirty="0" smtClean="0"/>
              <a:t>” or “</a:t>
            </a:r>
            <a:r>
              <a:rPr lang="en-US" dirty="0" err="1" smtClean="0"/>
              <a:t>LastParameterReceived</a:t>
            </a:r>
            <a:r>
              <a:rPr lang="en-US" dirty="0" smtClean="0"/>
              <a:t>” properties/methods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28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Mocking?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Dynamic, runtime creation of fake objects</a:t>
            </a:r>
          </a:p>
          <a:p>
            <a:r>
              <a:rPr lang="en-US" dirty="0" smtClean="0"/>
              <a:t>No need to hand-code the entire object</a:t>
            </a:r>
          </a:p>
          <a:p>
            <a:r>
              <a:rPr lang="en-US" dirty="0" smtClean="0"/>
              <a:t>Mocking frameworks provide verification methods</a:t>
            </a:r>
          </a:p>
          <a:p>
            <a:r>
              <a:rPr lang="en-US" dirty="0" smtClean="0"/>
              <a:t>Provide ways to specify object behavior</a:t>
            </a:r>
          </a:p>
          <a:p>
            <a:pPr lvl="1"/>
            <a:r>
              <a:rPr lang="en-US" dirty="0" smtClean="0"/>
              <a:t>Typically via lambda expressions</a:t>
            </a:r>
          </a:p>
          <a:p>
            <a:r>
              <a:rPr lang="en-US" dirty="0" smtClean="0"/>
              <a:t>Some commercial products can mock static types and other hard-to-test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53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vs. Behavior 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State</a:t>
            </a:r>
          </a:p>
          <a:p>
            <a:r>
              <a:rPr lang="en-US" dirty="0" smtClean="0"/>
              <a:t>Get initial values</a:t>
            </a:r>
          </a:p>
          <a:p>
            <a:r>
              <a:rPr lang="en-US" dirty="0" smtClean="0"/>
              <a:t>Set some values</a:t>
            </a:r>
          </a:p>
          <a:p>
            <a:r>
              <a:rPr lang="en-US" dirty="0" smtClean="0"/>
              <a:t>Call a method</a:t>
            </a:r>
          </a:p>
          <a:p>
            <a:r>
              <a:rPr lang="en-US" dirty="0" smtClean="0"/>
              <a:t>Inspect returned value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Behavior</a:t>
            </a:r>
          </a:p>
          <a:p>
            <a:r>
              <a:rPr lang="en-US" dirty="0" smtClean="0"/>
              <a:t>Verify methods were called</a:t>
            </a:r>
          </a:p>
          <a:p>
            <a:r>
              <a:rPr lang="en-US" dirty="0" smtClean="0"/>
              <a:t>Verify correct arguments were passed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883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Mocking with JustMock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Create a Mock</a:t>
            </a:r>
          </a:p>
          <a:p>
            <a:r>
              <a:rPr lang="en-US" smtClean="0"/>
              <a:t>var foo = Mock.Create&lt;IFoo&gt;();</a:t>
            </a:r>
          </a:p>
          <a:p>
            <a:r>
              <a:rPr lang="en-US" smtClean="0"/>
              <a:t>Specify Behavior</a:t>
            </a:r>
          </a:p>
          <a:p>
            <a:r>
              <a:rPr lang="en-US" smtClean="0"/>
              <a:t>Mock.Arrange(() =&gt; foo.IsValid()).Returns(true);</a:t>
            </a:r>
          </a:p>
          <a:p>
            <a:r>
              <a:rPr lang="en-US" smtClean="0"/>
              <a:t>Verify</a:t>
            </a:r>
          </a:p>
          <a:p>
            <a:r>
              <a:rPr lang="en-US" smtClean="0"/>
              <a:t>Mock.Assert(foo);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4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News Gothic Com Thin" pitchFamily="34" charset="0"/>
                <a:cs typeface="News Gothic Com Thin" pitchFamily="34" charset="0"/>
              </a:rPr>
              <a:t>Discuss</a:t>
            </a:r>
          </a:p>
        </p:txBody>
      </p:sp>
      <p:sp>
        <p:nvSpPr>
          <p:cNvPr id="138242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News Gothic Com Thin" pitchFamily="34" charset="0"/>
              <a:cs typeface="News Gothic Com Thin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ews Gothic Com Thin" charset="0"/>
              </a:rPr>
              <a:t>Advanced Practices</a:t>
            </a:r>
            <a:endParaRPr lang="en-US" dirty="0">
              <a:latin typeface="News Gothic Com Thin" charset="0"/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43050"/>
            <a:ext cx="4626864" cy="2391371"/>
          </a:xfrm>
        </p:spPr>
        <p:txBody>
          <a:bodyPr/>
          <a:lstStyle/>
          <a:p>
            <a:r>
              <a:rPr lang="en-US" sz="2400" dirty="0">
                <a:latin typeface="News Gothic Com Thin" charset="0"/>
              </a:rPr>
              <a:t>Behavior-Based Testing</a:t>
            </a:r>
          </a:p>
          <a:p>
            <a:pPr lvl="1"/>
            <a:r>
              <a:rPr lang="en-US" sz="2000" dirty="0">
                <a:latin typeface="News Gothic Com Thin" charset="0"/>
              </a:rPr>
              <a:t>Fake Objects</a:t>
            </a:r>
          </a:p>
          <a:p>
            <a:pPr lvl="1"/>
            <a:r>
              <a:rPr lang="en-US" sz="2000" dirty="0">
                <a:latin typeface="News Gothic Com Thin" charset="0"/>
              </a:rPr>
              <a:t>Mock </a:t>
            </a:r>
            <a:r>
              <a:rPr lang="en-US" sz="2000" dirty="0" smtClean="0">
                <a:latin typeface="News Gothic Com Thin" charset="0"/>
              </a:rPr>
              <a:t>Objects</a:t>
            </a:r>
          </a:p>
          <a:p>
            <a:pPr lvl="1"/>
            <a:r>
              <a:rPr lang="en-US" sz="2000" dirty="0" smtClean="0">
                <a:latin typeface="News Gothic Com Thin" charset="0"/>
              </a:rPr>
              <a:t>Test interactions with dependencies</a:t>
            </a:r>
            <a:endParaRPr lang="en-US" sz="2000" dirty="0">
              <a:latin typeface="News Gothic Com Thin" charset="0"/>
            </a:endParaRPr>
          </a:p>
          <a:p>
            <a:pPr lvl="1"/>
            <a:endParaRPr lang="en-US" sz="2000" dirty="0">
              <a:latin typeface="News Gothic Com Thin" charset="0"/>
            </a:endParaRPr>
          </a:p>
          <a:p>
            <a:endParaRPr lang="en-US" sz="2400" dirty="0">
              <a:latin typeface="News Gothic Com Thin" charset="0"/>
            </a:endParaRPr>
          </a:p>
          <a:p>
            <a:endParaRPr lang="en-US" sz="2400" dirty="0">
              <a:latin typeface="News Gothic Com Th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694473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News Gothic Com Thin" charset="0"/>
              </a:rPr>
              <a:t>Behavior-Based Testing</a:t>
            </a:r>
            <a:endParaRPr lang="en-US" dirty="0">
              <a:latin typeface="News Gothic Com Thin" charset="0"/>
            </a:endParaRPr>
          </a:p>
        </p:txBody>
      </p:sp>
      <p:sp>
        <p:nvSpPr>
          <p:cNvPr id="51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News Gothic Com Thin" charset="0"/>
              </a:rPr>
              <a:t>Confirms system interacted with collaborators as expected</a:t>
            </a:r>
          </a:p>
          <a:p>
            <a:endParaRPr lang="en-US" sz="2400" dirty="0">
              <a:latin typeface="News Gothic Com Thin" charset="0"/>
            </a:endParaRPr>
          </a:p>
          <a:p>
            <a:r>
              <a:rPr lang="en-US" sz="2400" dirty="0" smtClean="0">
                <a:latin typeface="News Gothic Com Thin" charset="0"/>
              </a:rPr>
              <a:t>Given certain inputs, certain messages to collaborators were expected</a:t>
            </a:r>
          </a:p>
          <a:p>
            <a:endParaRPr lang="en-US" sz="2400" dirty="0">
              <a:latin typeface="News Gothic Com Thin" charset="0"/>
            </a:endParaRPr>
          </a:p>
          <a:p>
            <a:r>
              <a:rPr lang="en-US" sz="2400" dirty="0" smtClean="0">
                <a:latin typeface="News Gothic Com Thin" charset="0"/>
              </a:rPr>
              <a:t>There may be no returned state to inspect (e.g. void methods)</a:t>
            </a:r>
            <a:endParaRPr lang="en-US" sz="2400" dirty="0">
              <a:latin typeface="News Gothic Com Th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864846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ews Gothic Com Thin" charset="0"/>
              </a:rPr>
              <a:t>Dependencies and Interfaces</a:t>
            </a:r>
            <a:endParaRPr lang="en-US" dirty="0">
              <a:latin typeface="News Gothic Com Thin" charset="0"/>
            </a:endParaRPr>
          </a:p>
        </p:txBody>
      </p:sp>
      <p:sp>
        <p:nvSpPr>
          <p:cNvPr id="51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News Gothic Com Thin" charset="0"/>
              </a:rPr>
              <a:t>Dependencies are any constructs the system under test must work with to perform its function</a:t>
            </a:r>
          </a:p>
          <a:p>
            <a:endParaRPr lang="en-US" sz="2400" dirty="0">
              <a:latin typeface="News Gothic Com Thin" charset="0"/>
            </a:endParaRPr>
          </a:p>
          <a:p>
            <a:r>
              <a:rPr lang="en-US" sz="2400" dirty="0" smtClean="0">
                <a:latin typeface="News Gothic Com Thin" charset="0"/>
              </a:rPr>
              <a:t>Dependencies are transitive:  If A depends on B and B depends on C, then A depends on C</a:t>
            </a:r>
          </a:p>
          <a:p>
            <a:endParaRPr lang="en-US" sz="2400" dirty="0">
              <a:latin typeface="News Gothic Com Th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08379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ews Gothic Com Thin" charset="0"/>
              </a:rPr>
              <a:t>Dependencies and Interfaces</a:t>
            </a:r>
            <a:endParaRPr lang="en-US" dirty="0">
              <a:latin typeface="News Gothic Com Thin" charset="0"/>
            </a:endParaRPr>
          </a:p>
        </p:txBody>
      </p:sp>
      <p:sp>
        <p:nvSpPr>
          <p:cNvPr id="51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News Gothic Com Thin" charset="0"/>
              </a:rPr>
              <a:t>An arch structure depends on every stone; the central keystone most of all.</a:t>
            </a:r>
            <a:endParaRPr lang="en-US" sz="2400" dirty="0">
              <a:latin typeface="News Gothic Com Thin" charset="0"/>
            </a:endParaRPr>
          </a:p>
        </p:txBody>
      </p:sp>
      <p:pic>
        <p:nvPicPr>
          <p:cNvPr id="4" name="Content Placeholder 6" descr="Ar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219200" y="1737360"/>
            <a:ext cx="6705600" cy="266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535974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News Gothic Com Thin" charset="0"/>
              </a:rPr>
              <a:t>Don’t Make Infrastructure Key Dependency</a:t>
            </a:r>
            <a:endParaRPr lang="en-US" dirty="0">
              <a:latin typeface="News Gothic Com Thin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87952" y="1739647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dependencies point inward toward infrastructure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2352" y="1719072"/>
            <a:ext cx="16764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Presentation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2352" y="2576322"/>
            <a:ext cx="16764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Business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2352" y="3433572"/>
            <a:ext cx="16764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Infrastructure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Data Access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>
          <a:xfrm rot="5400000">
            <a:off x="1930527" y="2376099"/>
            <a:ext cx="40005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2"/>
            <a:endCxn id="8" idx="0"/>
          </p:cNvCxnSpPr>
          <p:nvPr/>
        </p:nvCxnSpPr>
        <p:spPr>
          <a:xfrm rot="5400000">
            <a:off x="1930527" y="3233349"/>
            <a:ext cx="40005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502152" y="2576322"/>
            <a:ext cx="16764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Unit Tests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1" idx="1"/>
            <a:endCxn id="7" idx="3"/>
          </p:cNvCxnSpPr>
          <p:nvPr/>
        </p:nvCxnSpPr>
        <p:spPr>
          <a:xfrm rot="10800000">
            <a:off x="2968752" y="2804922"/>
            <a:ext cx="533400" cy="119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87952" y="323457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Tests (and everything else) now depend on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13089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fix this?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Limit number of dependencies</a:t>
            </a:r>
          </a:p>
          <a:p>
            <a:endParaRPr lang="en-US" dirty="0" smtClean="0"/>
          </a:p>
          <a:p>
            <a:r>
              <a:rPr lang="en-US" dirty="0" smtClean="0"/>
              <a:t>Invert and inject dependencies</a:t>
            </a:r>
          </a:p>
          <a:p>
            <a:endParaRPr lang="en-US" dirty="0" smtClean="0"/>
          </a:p>
          <a:p>
            <a:r>
              <a:rPr lang="en-US" dirty="0" smtClean="0"/>
              <a:t>Structure solution to make it difficult to depend on Infrastructure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92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Constructor Injection (preferred)</a:t>
            </a:r>
          </a:p>
          <a:p>
            <a:endParaRPr lang="en-US" dirty="0"/>
          </a:p>
          <a:p>
            <a:r>
              <a:rPr lang="en-US" dirty="0" smtClean="0"/>
              <a:t>Parameter Injection</a:t>
            </a:r>
          </a:p>
          <a:p>
            <a:endParaRPr lang="en-US" dirty="0"/>
          </a:p>
          <a:p>
            <a:r>
              <a:rPr lang="en-US" dirty="0" smtClean="0"/>
              <a:t>Property 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86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Injection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Dependencies declared in constructor</a:t>
            </a:r>
          </a:p>
          <a:p>
            <a:r>
              <a:rPr lang="en-US" dirty="0" smtClean="0"/>
              <a:t>May be required, or may provide defaults</a:t>
            </a:r>
          </a:p>
          <a:p>
            <a:pPr lvl="1"/>
            <a:r>
              <a:rPr lang="en-US" dirty="0" err="1" smtClean="0"/>
              <a:t>a.k.a</a:t>
            </a:r>
            <a:r>
              <a:rPr lang="en-US" dirty="0" smtClean="0"/>
              <a:t> “poor man’s dependency injection”</a:t>
            </a:r>
          </a:p>
          <a:p>
            <a:pPr lvl="1"/>
            <a:endParaRPr lang="en-US" dirty="0"/>
          </a:p>
          <a:p>
            <a:r>
              <a:rPr lang="en-US" dirty="0" smtClean="0"/>
              <a:t>Each parameter is set to a private field</a:t>
            </a:r>
          </a:p>
          <a:p>
            <a:endParaRPr lang="en-US" dirty="0"/>
          </a:p>
          <a:p>
            <a:r>
              <a:rPr lang="en-US" dirty="0" smtClean="0"/>
              <a:t>Follows Explicit Dependencies Principle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540</Words>
  <Application>Microsoft Macintosh PowerPoint</Application>
  <PresentationFormat>On-screen Show (16:9)</PresentationFormat>
  <Paragraphs>109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Intermediate Software Craftsmanship</vt:lpstr>
      <vt:lpstr>Advanced Practices</vt:lpstr>
      <vt:lpstr>Behavior-Based Testing</vt:lpstr>
      <vt:lpstr>Dependencies and Interfaces</vt:lpstr>
      <vt:lpstr>Dependencies and Interfaces</vt:lpstr>
      <vt:lpstr>Don’t Make Infrastructure Key Dependency</vt:lpstr>
      <vt:lpstr>How can we fix this?</vt:lpstr>
      <vt:lpstr>Dependency Injection</vt:lpstr>
      <vt:lpstr>Constructor Injection</vt:lpstr>
      <vt:lpstr>Parameter Injection</vt:lpstr>
      <vt:lpstr>Property Injection</vt:lpstr>
      <vt:lpstr>Onion Architecture aka Ports and Adapters</vt:lpstr>
      <vt:lpstr>Infrastructure Depends on Core</vt:lpstr>
      <vt:lpstr>Using Fake Objects</vt:lpstr>
      <vt:lpstr>What is Mocking?</vt:lpstr>
      <vt:lpstr>State vs. Behavior Testing</vt:lpstr>
      <vt:lpstr>Mocking with JustMock</vt:lpstr>
      <vt:lpstr>Discuss</vt:lpstr>
    </vt:vector>
  </TitlesOfParts>
  <Company>Telerik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Rositsa Raleva</dc:creator>
  <cp:lastModifiedBy>Brendan Enrick</cp:lastModifiedBy>
  <cp:revision>49</cp:revision>
  <dcterms:created xsi:type="dcterms:W3CDTF">2013-09-03T09:24:59Z</dcterms:created>
  <dcterms:modified xsi:type="dcterms:W3CDTF">2014-01-10T16:34:34Z</dcterms:modified>
</cp:coreProperties>
</file>